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1T02:39:35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0 24575,'-7'0'0,"1"0"0,-5 0 0,3 0 0,-2 0 0,4 0 0,2 0 0,-1 0 0,-1 2 0,0 0 0,-8 1 0,7-1 0,-5 0 0,9-1 0,-1 4 0,2-1 0,-1 0 0,-2-1 0,2-1 0,-2 3 0,2-2 0,1 2 0,1 1 0,1-2 0,0 3 0,-2 2 0,2-3 0,-2 3 0,1-2 0,1-2 0,-3 0 0,2-2 0,-2-1 0,3 1 0,-3 0 0,3 0 0,-2 0 0,1 3 0,-1-2 0,0 2 0,0-3 0,1 1 0,-1 0 0,0 1 0,0 0 0,-1 2 0,1-3 0,0 2 0,-1-1 0,3-1 0,-4 6 0,3-4 0,-4 4 0,5-6 0,-3 0 0,1 2 0,0-2 0,0 3 0,1-3 0,0 1 0,-2 2 0,2-2 0,-3 8 0,3-8 0,-2 14 0,1-12 0,-3 19 0,1-16 0,-3 22 0,5-21 0,-3 20 0,5-24 0,-5 17 0,5-18 0,-5 14 0,5-14 0,-3 10 0,2-11 0,-2 4 0,3 1 0,-2-6 0,2 11 0,0-8 0,-1 12 0,0-10 0,-2 17 0,3-16 0,-3 20 0,2-21 0,-2 16 0,3-17 0,-2 12 0,2-11 0,0 14 0,0-14 0,0 8 0,0 0 0,0-7 0,0 9 0,0 6 0,0-9 0,6 33 0,-3-32 0,8 32 0,-8-35 0,6 25 0,-9-28 0,7 15 0,-5-11 0,2-3 0,2 9 0,-4-13 0,8 14 0,-6-15 0,10 16 0,-9-16 0,4 6 0,-5-10 0,4 6 0,-4-5 0,6 4 0,2 0 0,-5-3 0,11 4 0,-12-5 0,9 1 0,-11-4 0,7 1 0,-3-2 0,-1 0 0,8 0 0,-8 0 0,6 0 0,-4 0 0,-4-2 0,3-11 0,-4 7 0,-1-9 0,-1 12 0,-1-2 0,1 2 0,1-4 0,0 2 0,-1-2 0,1 2 0,-3-2 0,2 2 0,0-8 0,-2 7 0,2-10 0,-2 11 0,0-5 0,0 4 0,0 2 0,0-7 0,0 6 0,0-8 0,0 5 0,0-7 0,1-7 0,1 8 0,2-15 0,-2 21 0,2-22 0,-3 20 0,4-26 0,-4 23 0,2-22 0,-3 23 0,2-11 0,-2 9 0,0 1 0,0-18 0,0 17 0,0-14 0,0 10 0,0-3 0,0 6 0,0-4 0,0 14 0,0-5 0,0-12 0,0 10 0,0-21 0,0 4 0,0 6 0,0-32 0,0 36 0,0-22 0,0 28 0,0 0 0,0-4 0,0 11 0,0-14 0,0 14 0,0-16 0,-2 14 0,2-8 0,-2 1 0,0 5 0,-2-23 0,2 20 0,-3-15 0,-1 5 0,3 11 0,-5-11 0,6 19 0,-3-1 0,2 4 0,-5-1 0,4 0 0,-4-1 0,4 0 0,1 0 0,-2-2 0,3 3 0,0-1 0,4 7 0,1 0 0,2 2 0,-1 2 0,1-3 0,-1 0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1T02:39:43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1 24575,'-3'1'0,"-1"0"0,2 3 0,-2-2 0,1 4 0,0-2 0,0 0 0,-1 0 0,0 0 0,0-2 0,-1 3 0,0-3 0,2 1 0,0 0 0,0-1 0,-1 4 0,1-5 0,-1 5 0,1-5 0,0 6 0,-1-3 0,-7 8 0,7-8 0,-12 11 0,11-10 0,-4 6 0,3-6 0,3 0 0,-4 1 0,3 1 0,-1-2 0,2 2 0,-3 2 0,3-3 0,-8 15 0,6-11 0,-10 20 0,11-22 0,-7 23 0,10-22 0,-6 35 0,6-26 0,-7 50 0,7-46 0,-4 30 0,5-39 0,-4 17 0,2-20 0,0 30 0,1-25 0,1 16 0,0-5 0,0-10 0,0 10 0,0-9 0,0 2 0,0-1 0,0 0 0,1 18 0,2-18 0,3 26 0,-3-33 0,8 13 0,-8-17 0,12 17 0,-10-14 0,11 18 0,-11-18 0,11 11 0,-11-15 0,11 6 0,-10-7 0,6 1 0,2 2 0,-7-3 0,8 3 0,-5-1 0,-3-5 0,2 4 0,-4-6 0,-1 3 0,0-2 0,0 2 0,5 1 0,-4-1 0,4 3 0,-6-6 0,2 5 0,-2-5 0,5 3 0,-4-3 0,5 0 0,2 0 0,-3 0 0,13-1 0,-16 1 0,15-11 0,-14 7 0,10-11 0,-11 11 0,7-4 0,1 1 0,-3 1 0,17-8 0,-16 9 0,12-8 0,-18 10 0,2-9 0,-7 7 0,3-7 0,-2 8 0,2-4 0,-2 5 0,4-5 0,-3 4 0,2-2 0,-3-3 0,2 4 0,0-23 0,0 18 0,2-16 0,-1 0 0,0 9 0,2-30 0,-4 32 0,0-31 0,-2 34 0,0-24 0,0 26 0,0-18 0,0 18 0,0-16 0,0 16 0,0-18 0,0 18 0,0-9 0,-3 6 0,1 4 0,-2-3 0,-2-6 0,3 9 0,-4-8 0,-1 2 0,3 9 0,-8-16 0,8 16 0,-7-13 0,7 14 0,-3-7 0,3 5 0,3-1 0,-4-6 0,5 7 0,-4-17 0,3 13 0,-3-19 0,1 20 0,-6-16 0,5 17 0,-3-5 0,2 3 0,3 4 0,-3-1 0,0-5 0,1 9 0,-8-18 0,9 14 0,-8-12 0,6 13 0,1-1 0,-1 3 0,4 3 0,-2 1 0,-3 1 0,3 0 0,-2 0 0,0 0 0,3 0 0,-5 0 0,5 0 0,-2 0 0,2 0 0,0 3 0,0-3 0,-2 3 0,2-3 0,0 4 0,1 0 0,4 2 0,-2-1 0,3-4 0,0 2 0,1-2 0,1 1 0,-2-1 0,6 2 0,-4-3 0,2 2 0,-5-2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1T02:39:52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901 63 24575,'-7'0'0,"0"0"0,0-1 0,-7 0 0,5-2 0,-5 2 0,7 0 0,-7-1 0,3 2 0,-4-2 0,4 2 0,-8-2 0,5 2 0,-18-2 0,21 2 0,-9 0 0,11 0 0,1 0 0,-2 0 0,-3-2 0,-1 0 0,-2 0 0,1-2 0,3 4 0,2-3 0,-7 0 0,8 0 0,-5 1 0,8-1 0,-5 1 0,4 0 0,-7-2 0,2 2 0,2 1 0,-2-3 0,0 4 0,4-1 0,-4-1 0,4 2 0,-6-2 0,7 0 0,-8 2 0,5-1 0,-2 1 0,-8 0 0,-8 0 0,6 0 0,-9 0 0,10 0 0,5 0 0,-2 0 0,-2 0 0,11 0 0,-21 4 0,22-3 0,-15 7 0,16-6 0,-12 6 0,14-4 0,-16 6 0,14-7 0,-9 7 0,8-1 0,3 0 0,1 6 0,3-11 0,-3 15 0,3-14 0,-5 19 0,5-16 0,-5 18 0,3-16 0,-2 12 0,2-15 0,1 10 0,0-12 0,2 10 0,0-10 0,0 10 0,0-11 0,0 6 0,0-7 0,0 9 0,0-7 0,0 12 0,0-1 0,5 19 0,-2-10 0,9 20 0,-7-32 0,8 17 0,-8-22 0,7 11 0,-7-15 0,7 11 0,-9-10 0,10 7 0,-10-8 0,18 7 0,-14-6 0,20 10 0,-18-10 0,19 11 0,-18-11 0,9 5 0,1-1 0,-9-4 0,28 7 0,-24-10 0,35 7 0,-30-6 0,45 3 0,-40-4 0,47 2 0,-48-4 0,44 2 0,-45-2 0,35-2 0,-39 0 0,16-4 0,-14-1 0,-5 0 0,9-2 0,5-1 0,-3 1 0,19-6 0,-28 8 0,13-9 0,-23 11 0,9-12 0,-12 10 0,9-18 0,-9 15 0,15-24 0,-12 21 0,15-27 0,-15 26 0,5-14 0,-10 15 0,0 3 0,-3-3 0,0 3 0,0-4 0,0-10 0,-6-7 0,2 8 0,-6-2 0,7 19 0,-5 0 0,6 3 0,-9-4 0,8 5 0,-9-6 0,8 8 0,-7-6 0,5 1 0,0-1 0,-2-4 0,1-1 0,0 0 0,-2-4 0,4 8 0,-4-5 0,2 8 0,-2-1 0,1 4 0,0 1 0,3 0 0,1 3 0,2-1 0,-2 3 0,3-2 0,-3 0 0,2-1 0,0 0 0,1 0 0,1 1 0,0 0 0,0 2 0,1-1 0,5 5 0,-3-5 0,10 5 0,-9-6 0,7-1 0,-9-2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1T02:40:18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20 24575,'-5'0'0,"-8"0"0,8-3 0,-7 2 0,3-2 0,0 3 0,-4 0 0,6 0 0,-1 0 0,1 0 0,1 0 0,0 0 0,3 0 0,-2 0 0,0 0 0,1 1 0,0 1 0,3 1 0,-2-1 0,2 1 0,-1-2 0,0 2 0,2 1 0,-1-1 0,0 0 0,0 1 0,1 0 0,-2 0 0,2 2 0,-3-2 0,1 7 0,1-7 0,-4 8 0,0-5 0,-2 3 0,0-4 0,3-1 0,-1 1 0,2-4 0,-3 7 0,2-7 0,1 4 0,0-4 0,1 3 0,-1-3 0,-1 5 0,1-4 0,-3 8 0,1-6 0,-7 18 0,6-13 0,-5 10 0,5-10 0,1-2 0,-2 4 0,5-7 0,-2 4 0,-2 10 0,2-7 0,-7 33 0,6-28 0,-3 38 0,4-40 0,2 27 0,0-32 0,1 20 0,0-18 0,0 33 0,1-27 0,0 33 0,0-39 0,0 15 0,0-10 0,0 4 0,0 22 0,8 11 0,-4-13 0,8 4 0,-1-7 0,-4-16 0,8 21 0,-8-27 0,-1 1 0,-2-9 0,2 11 0,-1-11 0,8 22 0,-9-21 0,8 15 0,-5-16 0,-1 1 0,1-2 0,1 2 0,-4-4 0,7 5 0,-4-5 0,-2 0 0,9 5 0,-7-6 0,10 6 0,-10-8 0,2 1 0,-1-3 0,-3 0 0,12 0 0,-7-2 0,26-5 0,-21 1 0,19-7 0,-27 8 0,6-4 0,-8 2 0,-1 1 0,0-4 0,-2 6 0,-1-3 0,4-5 0,-3 6 0,8-21 0,-5 16 0,4-15 0,-6 8 0,0 6 0,-2-3 0,-1 8 0,0-2 0,6-28 0,-5 20 0,6-35 0,-6 41 0,1-11 0,-2 15 0,0-12 0,0 0 0,0-8 0,0 5 0,0 10 0,0 0 0,0 8 0,0-3 0,0 2 0,0-38 0,0 20 0,0-43 0,-2 23 0,1 7 0,-3-1 0,2 20 0,0-2 0,1 2 0,-4-45 0,2 28 0,-5-37 0,2 47 0,-2 3 0,3 13 0,0-5 0,0 0 0,1 1 0,-2-5 0,3 6 0,1 1 0,-1 0 0,1 5 0,0 0 0,-4-13 0,3 10 0,-6-12 0,5 13 0,-2-3 0,2 1 0,-1-1 0,0-3 0,1 6 0,-2-3 0,3 9 0,1-1 0,2 7 0,0 1 0,0-1 0,0 3 0,1-3 0,-1-2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31T02:41:52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30 24575,'-7'-1'0,"-2"0"0,4 0 0,0 0 0,0 1 0,1-1 0,-1 1 0,2-1 0,-6 0 0,5-1 0,-6 1 0,5 1 0,2 0 0,-3-1 0,4 1 0,-4-2 0,2 2 0,-2-2 0,2 1 0,0 0 0,0 1 0,-1 0 0,1 0 0,0 0 0,1 0 0,-2 0 0,2 0 0,-2 0 0,0 0 0,-3 0 0,5 0 0,-2 1 0,1 1 0,2-1 0,-2 1 0,2-2 0,-1 3 0,0-2 0,1 2 0,0-2 0,2 2 0,-2-1 0,0 3 0,1-4 0,-4 7 0,3-5 0,-5 2 0,4 0 0,-1-3 0,0 4 0,0-2 0,0 0 0,0 2 0,-2-1 0,1 4 0,-1-3 0,4 1 0,-2 0 0,3-2 0,-2 5 0,-1 6 0,3-9 0,-5 15 0,5-17 0,-2 8 0,3-10 0,-2 11 0,0-8 0,1 7 0,0-2 0,1-3 0,0 4 0,0-5 0,0 13 0,0-8 0,0 9 0,-2 12 0,0-13 0,-1 37 0,-1-22 0,1 0 0,1-11 0,-2 5 0,3-16 0,-5 28 0,6-24 0,-1 9 0,1-2 0,0-7 0,0 2 0,0 6 0,0-7 0,0 33 0,0-32 0,0 17 0,0-24 0,0 11 0,0-9 0,0 22 0,0-24 0,0 11 0,0-5 0,0-7 0,0 7 0,0 9 0,0-12 0,0 16 0,1-18 0,2 16 0,1-6 0,5 26 0,-5-24 0,3 7 0,-4-21 0,3 5 0,-3-8 0,3 5 0,0-6 0,-2-3 0,4 2 0,4-2 0,-3-1 0,31 0 0,-21-2 0,26-1 0,-11 0 0,-9-2 0,6 2 0,2-9 0,-17 7 0,18-10 0,-28 10 0,3-2 0,-7 2 0,1 0 0,-1-7 0,0 3 0,6-28 0,-2 18 0,4-23 0,-2 13 0,-3 5 0,1-4 0,2 0 0,-4 10 0,6-10 0,-8 16 0,1-1 0,-1-4 0,0-1 0,-1-1 0,2-2 0,-3-6 0,2 12 0,-2-11 0,0 15 0,0-1 0,0 4 0,0-5 0,1 3 0,1-26 0,1 18 0,-2-18 0,1 13 0,-2 5 0,0-10 0,0-3 0,0 4 0,0-15 0,0 7 0,0-10 0,0 9 0,0-4 0,0 0 0,0 10 0,-2-42 0,0 44 0,-3-33 0,-5 23 0,3 9 0,-4-5 0,4 8 0,-6-7 0,5 5 0,-3-2 0,4 11 0,2 5 0,-2-5 0,2 5 0,3 4 0,-2-3 0,3 7 0,-2 1 0,0 1 0,1 1 0,-3 0 0,3 0 0,-3 0 0,1-2 0,0 0 0,-1 0 0,2 1 0,2 1 0,-1-1 0,2-1 0,0-4 0,0 2 0,0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9758C-2887-4136-834E-7C0B9C7135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>
                <a:solidFill>
                  <a:srgbClr val="C00000"/>
                </a:solidFill>
              </a:rPr>
              <a:t>南宋临安的“说话”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DDA202-EC4E-4644-B97E-3BBA1A307D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2800" b="1" dirty="0"/>
          </a:p>
          <a:p>
            <a:r>
              <a:rPr lang="zh-CN" altLang="en-US" sz="2800" b="1" dirty="0"/>
              <a:t>浙江大学人文学院  楼含松    </a:t>
            </a:r>
            <a:r>
              <a:rPr lang="en-US" altLang="zh-CN" sz="2800" b="1" dirty="0"/>
              <a:t>2020.10.31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65396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2339B-30CD-7D4B-840A-C86C60F79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7D51F3-9C33-D74E-B464-AF56CAD71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170878"/>
            <a:ext cx="8915400" cy="474034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    </a:t>
            </a:r>
            <a:r>
              <a:rPr lang="zh-CN" altLang="zh-CN" sz="2600" b="1" dirty="0">
                <a:latin typeface="KaiTi" panose="02010609060101010101" pitchFamily="49" charset="-122"/>
                <a:ea typeface="KaiTi" panose="02010609060101010101" pitchFamily="49" charset="-122"/>
              </a:rPr>
              <a:t>南瓦（清冷桥熙春楼）中瓦（三元楼）大瓦（三桥街），亦名“上瓦”。 北瓦（众安桥），亦名“下瓦”。 蒲桥瓦亦名“东瓦”。 便门瓦（便门外）候潮门瓦（候潮门外）小堰门瓦（小堰门前。宋刻“门外”）。 新门瓦亦名“四通馆瓦”。 荐桥门瓦（荐桥门前。宋刻“门外”）。 菜市门瓦（菜市门外）钱湖门瓦（省马院前）赤山瓦（后军寨前）行春桥瓦 北郭瓦又名“大通店”。 米市桥瓦 旧瓦（石板头）嘉会门瓦（嘉会门外）北关门瓦又名新瓦 艮山门瓦（艮山门外）羊坊桥瓦 王家桥瓦 龙山瓦。如北瓦、羊棚楼等，谓之“游棚”（宋刻“邀棚”）。外又有勾栏甚多，北瓦内勾栏十三座最盛。或有“路岐”，不入勾栏，只在耍闹宽阔之处做场者，谓之“打野呵”，此又艺之次者。</a:t>
            </a:r>
            <a:r>
              <a:rPr lang="zh-CN" altLang="zh-CN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endParaRPr lang="en-US" altLang="zh-CN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 algn="just">
              <a:buNone/>
            </a:pPr>
            <a:r>
              <a:rPr kumimoji="1" lang="zh-CN" altLang="en-US" sz="3000" dirty="0">
                <a:latin typeface="SimSun" panose="02010600030101010101" pitchFamily="2" charset="-122"/>
                <a:ea typeface="SimSun" panose="02010600030101010101" pitchFamily="2" charset="-122"/>
              </a:rPr>
              <a:t>                   </a:t>
            </a:r>
            <a:r>
              <a:rPr kumimoji="1" lang="zh-CN" altLang="en-US" sz="2600" dirty="0">
                <a:latin typeface="SimSun" panose="02010600030101010101" pitchFamily="2" charset="-122"/>
                <a:ea typeface="SimSun" panose="02010600030101010101" pitchFamily="2" charset="-122"/>
              </a:rPr>
              <a:t>周密</a:t>
            </a:r>
            <a:r>
              <a:rPr kumimoji="1" lang="en-US" altLang="zh-CN" sz="2600" dirty="0">
                <a:latin typeface="SimSun" panose="02010600030101010101" pitchFamily="2" charset="-122"/>
                <a:ea typeface="SimSun" panose="02010600030101010101" pitchFamily="2" charset="-122"/>
              </a:rPr>
              <a:t>《</a:t>
            </a:r>
            <a:r>
              <a:rPr kumimoji="1" lang="zh-CN" altLang="en-US" sz="2600" dirty="0">
                <a:latin typeface="SimSun" panose="02010600030101010101" pitchFamily="2" charset="-122"/>
                <a:ea typeface="SimSun" panose="02010600030101010101" pitchFamily="2" charset="-122"/>
              </a:rPr>
              <a:t>武林旧事</a:t>
            </a:r>
            <a:r>
              <a:rPr kumimoji="1" lang="en-US" altLang="zh-CN" sz="2600" dirty="0">
                <a:latin typeface="SimSun" panose="02010600030101010101" pitchFamily="2" charset="-122"/>
                <a:ea typeface="SimSun" panose="02010600030101010101" pitchFamily="2" charset="-122"/>
              </a:rPr>
              <a:t>》</a:t>
            </a:r>
            <a:r>
              <a:rPr kumimoji="1" lang="zh-CN" altLang="en-US" sz="2600" dirty="0">
                <a:latin typeface="SimSun" panose="02010600030101010101" pitchFamily="2" charset="-122"/>
                <a:ea typeface="SimSun" panose="02010600030101010101" pitchFamily="2" charset="-122"/>
              </a:rPr>
              <a:t>卷六</a:t>
            </a:r>
            <a:r>
              <a:rPr kumimoji="1" lang="en-US" altLang="zh-CN" sz="2600" dirty="0">
                <a:latin typeface="SimSun" panose="02010600030101010101" pitchFamily="2" charset="-122"/>
                <a:ea typeface="SimSun" panose="02010600030101010101" pitchFamily="2" charset="-122"/>
              </a:rPr>
              <a:t>·</a:t>
            </a:r>
            <a:r>
              <a:rPr kumimoji="1" lang="zh-CN" altLang="en-US" sz="2600" dirty="0">
                <a:latin typeface="SimSun" panose="02010600030101010101" pitchFamily="2" charset="-122"/>
                <a:ea typeface="SimSun" panose="02010600030101010101" pitchFamily="2" charset="-122"/>
              </a:rPr>
              <a:t>瓦子勾栏</a:t>
            </a:r>
            <a:endParaRPr kumimoji="1" lang="zh-CN" altLang="en-US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97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A45CDE-398A-F24F-B810-CDF077B0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A1E3907-44E5-AB45-8CE5-7B60A5DE9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129" y="89210"/>
            <a:ext cx="9837439" cy="676879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D31A431-B360-5B4B-81EE-9E31B3A7A07D}"/>
                  </a:ext>
                </a:extLst>
              </p14:cNvPr>
              <p14:cNvContentPartPr/>
              <p14:nvPr/>
            </p14:nvContentPartPr>
            <p14:xfrm>
              <a:off x="6278196" y="3550215"/>
              <a:ext cx="115560" cy="4420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D31A431-B360-5B4B-81EE-9E31B3A7A0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9196" y="3541215"/>
                <a:ext cx="13320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34421C8-D1EF-E748-A259-DCE41A8395A9}"/>
                  </a:ext>
                </a:extLst>
              </p14:cNvPr>
              <p14:cNvContentPartPr/>
              <p14:nvPr/>
            </p14:nvContentPartPr>
            <p14:xfrm>
              <a:off x="6857076" y="3106335"/>
              <a:ext cx="183960" cy="3916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34421C8-D1EF-E748-A259-DCE41A8395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8436" y="3097695"/>
                <a:ext cx="20160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6A7408F2-4121-424D-8F43-2557998924A4}"/>
                  </a:ext>
                </a:extLst>
              </p14:cNvPr>
              <p14:cNvContentPartPr/>
              <p14:nvPr/>
            </p14:nvContentPartPr>
            <p14:xfrm>
              <a:off x="6264876" y="4878135"/>
              <a:ext cx="395280" cy="2408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6A7408F2-4121-424D-8F43-2557998924A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55876" y="4869495"/>
                <a:ext cx="4129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AC00165-E3DF-934E-B53F-B9C30C178220}"/>
                  </a:ext>
                </a:extLst>
              </p14:cNvPr>
              <p14:cNvContentPartPr/>
              <p14:nvPr/>
            </p14:nvContentPartPr>
            <p14:xfrm>
              <a:off x="8295193" y="3559425"/>
              <a:ext cx="158400" cy="44064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AC00165-E3DF-934E-B53F-B9C30C1782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86553" y="3550425"/>
                <a:ext cx="17604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2B4DCE3C-DA6A-304D-A561-344E8527518A}"/>
                  </a:ext>
                </a:extLst>
              </p14:cNvPr>
              <p14:cNvContentPartPr/>
              <p14:nvPr/>
            </p14:nvContentPartPr>
            <p14:xfrm>
              <a:off x="5728759" y="3553343"/>
              <a:ext cx="171360" cy="4845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2B4DCE3C-DA6A-304D-A561-344E8527518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20119" y="3544703"/>
                <a:ext cx="189000" cy="50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242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A55C14-7975-F945-8C2C-ABE422DF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b="1" dirty="0">
                <a:solidFill>
                  <a:srgbClr val="0070C0"/>
                </a:solidFill>
              </a:rPr>
              <a:t>“说话”的家数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32C2B-F8E4-E74F-BA84-BFCF1F4DF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280160"/>
            <a:ext cx="8915400" cy="4631062"/>
          </a:xfrm>
        </p:spPr>
        <p:txBody>
          <a:bodyPr/>
          <a:lstStyle/>
          <a:p>
            <a:r>
              <a:rPr lang="zh-CN" altLang="zh-CN" b="1" dirty="0"/>
              <a:t>　</a:t>
            </a:r>
            <a:r>
              <a:rPr lang="zh-CN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“说话”有四家，一者小说，谓之银字儿，如烟粉，灵怪，传奇，说公案，皆是朴刀杆棒及发迹变泰之事，说铁骑儿，谓士马金鼓之事，说经，谓演说佛书，说参请，谓宾主参禅悟道等事，讲史书，讲说前代书史文传、兴废争战之事，最畏小说人，盖小说者能以一朝一代故事，顷刻间提破。合生，与起今随今相似，各占一事</a:t>
            </a:r>
            <a:r>
              <a:rPr lang="zh-CN" altLang="zh-CN" sz="2000" b="1" dirty="0"/>
              <a:t>。</a:t>
            </a:r>
            <a:r>
              <a:rPr lang="zh-CN" altLang="en-US" sz="2000" b="1" dirty="0"/>
              <a:t>                       </a:t>
            </a:r>
            <a:r>
              <a:rPr lang="en-US" altLang="zh-CN" sz="2000" b="1" dirty="0"/>
              <a:t>——</a:t>
            </a:r>
            <a:r>
              <a:rPr lang="zh-CN" altLang="zh-CN" sz="2000" dirty="0"/>
              <a:t> </a:t>
            </a:r>
            <a:r>
              <a:rPr lang="zh-CN" altLang="en-US" sz="2000" dirty="0"/>
              <a:t>灌园耐得翁</a:t>
            </a:r>
            <a:r>
              <a:rPr lang="en-US" altLang="zh-CN" sz="2000" dirty="0"/>
              <a:t>《</a:t>
            </a:r>
            <a:r>
              <a:rPr lang="zh-CN" altLang="en-US" sz="2000" dirty="0"/>
              <a:t>都城纪胜</a:t>
            </a:r>
            <a:r>
              <a:rPr lang="en-US" altLang="zh-CN" sz="2000" dirty="0"/>
              <a:t>》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3357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28AF6-7E14-9749-BB30-4ADC0B3B1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 </a:t>
            </a:r>
          </a:p>
        </p:txBody>
      </p:sp>
      <p:pic>
        <p:nvPicPr>
          <p:cNvPr id="4" name="内容占位符 3" descr="1603704921(1)">
            <a:extLst>
              <a:ext uri="{FF2B5EF4-FFF2-40B4-BE49-F238E27FC236}">
                <a16:creationId xmlns:a16="http://schemas.microsoft.com/office/drawing/2014/main" id="{F430909B-528B-0E49-B517-C5D7759977B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390" y="624110"/>
            <a:ext cx="9018270" cy="5609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751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04B831-7C4C-EB48-89B2-A74932EC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33006-D1B0-9146-AE2B-4950521B5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154430"/>
            <a:ext cx="8915400" cy="47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1</a:t>
            </a:r>
            <a:r>
              <a:rPr kumimoji="1" lang="zh-CN" altLang="en-US" sz="2400" dirty="0"/>
              <a:t>、小说（即银字儿）</a:t>
            </a:r>
            <a:r>
              <a:rPr kumimoji="1"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——</a:t>
            </a:r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烟粉、灵怪、传奇、说公案，皆是朴刀杆棒及发迹变泰之事</a:t>
            </a:r>
            <a:endParaRPr kumimoji="1"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en-US" altLang="zh-CN" sz="2400" dirty="0"/>
              <a:t>2</a:t>
            </a:r>
            <a:r>
              <a:rPr kumimoji="1" lang="zh-CN" altLang="en-US" sz="2400" dirty="0"/>
              <a:t>、说铁骑儿</a:t>
            </a:r>
            <a:r>
              <a:rPr kumimoji="1" lang="en-US" altLang="zh-CN" sz="2400" dirty="0"/>
              <a:t>——</a:t>
            </a:r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士马金鼓之事</a:t>
            </a:r>
            <a:endParaRPr kumimoji="1"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en-US" altLang="zh-CN" sz="2400" dirty="0"/>
              <a:t>3</a:t>
            </a:r>
            <a:r>
              <a:rPr kumimoji="1" lang="zh-CN" altLang="en-US" sz="2400" dirty="0"/>
              <a:t>、说经</a:t>
            </a:r>
            <a:r>
              <a:rPr kumimoji="1" lang="en-US" altLang="zh-CN" sz="2400" dirty="0"/>
              <a:t>——</a:t>
            </a:r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演说佛书</a:t>
            </a:r>
            <a:endParaRPr kumimoji="1"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sz="2400" dirty="0"/>
              <a:t>     说参请</a:t>
            </a:r>
            <a:r>
              <a:rPr kumimoji="1" lang="en-US" altLang="zh-CN" sz="2400" dirty="0"/>
              <a:t>——</a:t>
            </a:r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宾主参禅悟道等事</a:t>
            </a:r>
            <a:endParaRPr kumimoji="1"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sz="2400" dirty="0"/>
              <a:t>     说浑经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en-US" altLang="zh-CN" sz="2400" dirty="0"/>
              <a:t>4</a:t>
            </a:r>
            <a:r>
              <a:rPr kumimoji="1" lang="zh-CN" altLang="en-US" sz="2400" dirty="0"/>
              <a:t>、讲史书</a:t>
            </a:r>
            <a:r>
              <a:rPr kumimoji="1" lang="en-US" altLang="zh-CN" sz="2400" dirty="0"/>
              <a:t>——</a:t>
            </a:r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讲说前代书史文传兴废争战之事</a:t>
            </a:r>
            <a:endParaRPr kumimoji="1" lang="en-US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sz="2800" dirty="0"/>
              <a:t>                                     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胡士莹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《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话本小说概论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》107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页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2520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D1BE6-C0FE-E24E-9681-E40CCB70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0070C0"/>
                </a:solidFill>
              </a:rPr>
              <a:t>“说话”的程式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44081-B640-D14C-BDD2-A10570307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b="1" dirty="0"/>
              <a:t>叙述者：</a:t>
            </a:r>
            <a:r>
              <a:rPr lang="zh-CN" altLang="zh-CN" b="1" dirty="0"/>
              <a:t>说书人</a:t>
            </a:r>
            <a:endParaRPr lang="en-US" altLang="zh-CN" b="1" dirty="0"/>
          </a:p>
          <a:p>
            <a:pPr marL="0" lvl="0" indent="0">
              <a:buNone/>
            </a:pPr>
            <a:r>
              <a:rPr lang="zh-CN" altLang="en-US" b="1" dirty="0"/>
              <a:t>      </a:t>
            </a:r>
            <a:r>
              <a:rPr lang="zh-CN" altLang="zh-CN" b="1" dirty="0"/>
              <a:t>全知叙事模式（限知叙事）：多视角（外视角，内视角）</a:t>
            </a:r>
            <a:endParaRPr lang="en-US" altLang="zh-CN" b="1" dirty="0"/>
          </a:p>
          <a:p>
            <a:pPr marL="0" lvl="0" indent="0">
              <a:buNone/>
            </a:pPr>
            <a:r>
              <a:rPr lang="zh-CN" altLang="en-US" b="1" dirty="0"/>
              <a:t>                                                     </a:t>
            </a:r>
            <a:r>
              <a:rPr lang="zh-CN" altLang="zh-CN" b="1" dirty="0"/>
              <a:t>全方位（时空转换）</a:t>
            </a:r>
            <a:endParaRPr lang="en-US" altLang="zh-CN" b="1" dirty="0"/>
          </a:p>
          <a:p>
            <a:pPr marL="0" lvl="0" indent="0">
              <a:buNone/>
            </a:pPr>
            <a:r>
              <a:rPr lang="zh-CN" altLang="en-US" b="1" dirty="0"/>
              <a:t>                                                     </a:t>
            </a:r>
            <a:r>
              <a:rPr lang="zh-CN" altLang="zh-CN" b="1" dirty="0"/>
              <a:t>叙事干预（评论，预示）</a:t>
            </a:r>
            <a:endParaRPr lang="zh-CN" altLang="zh-CN" dirty="0"/>
          </a:p>
          <a:p>
            <a:pPr lvl="0"/>
            <a:r>
              <a:rPr lang="zh-CN" altLang="zh-CN" b="1" dirty="0"/>
              <a:t>结构：开场诗——入话——头回——正话——散场诗</a:t>
            </a:r>
            <a:endParaRPr lang="zh-CN" altLang="zh-CN" dirty="0"/>
          </a:p>
          <a:p>
            <a:pPr marL="0" lvl="0" indent="0">
              <a:buNone/>
            </a:pPr>
            <a:endParaRPr lang="zh-C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2206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B9A90C-A9C7-C741-B15C-EDF5F263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b="1" dirty="0">
                <a:solidFill>
                  <a:srgbClr val="0070C0"/>
                </a:solidFill>
              </a:rPr>
              <a:t>“说话“的行会组织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F82625-9E84-F240-B986-F8044BF11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/>
              <a:t>书会：书会才人</a:t>
            </a:r>
            <a:endParaRPr kumimoji="1" lang="en-US" altLang="zh-CN" sz="2800" dirty="0"/>
          </a:p>
          <a:p>
            <a:r>
              <a:rPr kumimoji="1" lang="zh-CN" altLang="en-US" sz="2800" dirty="0"/>
              <a:t>雄辩社：老郎</a:t>
            </a:r>
          </a:p>
        </p:txBody>
      </p:sp>
    </p:spTree>
    <p:extLst>
      <p:ext uri="{BB962C8B-B14F-4D97-AF65-F5344CB8AC3E}">
        <p14:creationId xmlns:p14="http://schemas.microsoft.com/office/powerpoint/2010/main" val="3852440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F4F6C-F32E-4347-93CC-8AB185F7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b="1" dirty="0">
                <a:solidFill>
                  <a:srgbClr val="0070C0"/>
                </a:solidFill>
              </a:rPr>
              <a:t>”说话“的艺术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55042-5660-3347-87C1-76F0B4CF8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    </a:t>
            </a:r>
            <a:r>
              <a:rPr lang="zh-CN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说国贼怀奸从佞，遣愚夫等辈生嗔；说忠臣负屈衔冤，铁心肠也须下泪。讲鬼怪，令羽士心寒胆战；论闺怨，遣佳人绿惨红愁。说人头厮挺，令羽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当作武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CN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士快心；言两阵对圆，使雄夫壮志。谈吕相青云得路，遣才人着意群书；演霜林白日升天，教隐士如初学道。童发迹话，使寒门发愤；讲负心底，令奸汉包羞。</a:t>
            </a:r>
            <a:endParaRPr lang="zh-CN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dirty="0"/>
              <a:t>                                                                                         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《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醉翁谈录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》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920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C00C7F-D28B-DF49-B1FB-03061E34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E1D68-A95A-DE46-B24B-9090BC16F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925830"/>
            <a:ext cx="8915400" cy="4985392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sz="2400" dirty="0"/>
              <a:t>故事情节曲折生动，大量运用悬念、巧合等叙事手法</a:t>
            </a:r>
            <a:endParaRPr kumimoji="1" lang="en-US" altLang="zh-CN" sz="2400" dirty="0"/>
          </a:p>
          <a:p>
            <a:r>
              <a:rPr kumimoji="1" lang="zh-CN" altLang="en-US" sz="2400" dirty="0"/>
              <a:t>感情饱满立场鲜明，语言声调、肢体动作的运用，直接评论（评话）</a:t>
            </a:r>
            <a:endParaRPr kumimoji="1" lang="en-US" altLang="zh-CN" sz="2400" dirty="0"/>
          </a:p>
          <a:p>
            <a:r>
              <a:rPr kumimoji="1" lang="zh-CN" altLang="en-US" sz="2400" dirty="0"/>
              <a:t>穿插敷衍，插科打诨</a:t>
            </a:r>
            <a:endParaRPr kumimoji="1" lang="en-US" altLang="zh-CN" sz="2400" dirty="0"/>
          </a:p>
          <a:p>
            <a:r>
              <a:rPr kumimoji="1" lang="zh-CN" altLang="en-US" sz="2400" dirty="0"/>
              <a:t>连说带唱：“诗话”“词话”</a:t>
            </a:r>
            <a:endParaRPr kumimoji="1" lang="en-US" altLang="zh-CN" sz="2400" dirty="0"/>
          </a:p>
          <a:p>
            <a:r>
              <a:rPr kumimoji="1" lang="zh-CN" altLang="en-US" sz="2400" dirty="0"/>
              <a:t>现场感：现存话本中，有不少于杭州有关的故事（“西湖小说”）：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《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错斩崔宁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》《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碾玉观音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》《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西湖三塔记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》《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五戒禅师私红莲记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》……</a:t>
            </a:r>
          </a:p>
          <a:p>
            <a:pPr marL="0" indent="0">
              <a:buNone/>
            </a:pP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明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·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洪楩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《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清平山堂话本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》</a:t>
            </a:r>
          </a:p>
          <a:p>
            <a:pPr marL="0" indent="0">
              <a:buNone/>
            </a:pP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明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·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周清源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《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西湖二集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》</a:t>
            </a:r>
          </a:p>
          <a:p>
            <a:pPr marL="0" indent="0">
              <a:buNone/>
            </a:pP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清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·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古吴墨浪子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《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西湖佳话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》</a:t>
            </a:r>
          </a:p>
          <a:p>
            <a:pPr marL="0" indent="0">
              <a:buNone/>
            </a:pP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清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·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陈树基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《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西湖拾遗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》</a:t>
            </a:r>
          </a:p>
          <a:p>
            <a:pPr marL="0" indent="0">
              <a:buNone/>
            </a:pP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……</a:t>
            </a:r>
          </a:p>
          <a:p>
            <a:pPr marL="0" indent="0">
              <a:buNone/>
            </a:pP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水浒故事“青面兽”“花和尚”“武行者”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……</a:t>
            </a:r>
          </a:p>
          <a:p>
            <a:pPr marL="0" indent="0">
              <a:buNone/>
            </a:pP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《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大唐三藏取经诗话</a:t>
            </a:r>
            <a:r>
              <a:rPr kumimoji="1"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》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2434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43FE8-FB82-47E6-B727-56D6C876D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一、“说话”溯源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E597CC-B827-48E6-9626-97511FA26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sz="2400" b="1" dirty="0"/>
              <a:t>先秦时期：倡优、侏儒，以滑稽逗乐的表演为业。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侏儒瞽师，人之困慰者也，人主以备乐。</a:t>
            </a:r>
            <a:r>
              <a:rPr lang="en-US" altLang="zh-CN" sz="2000" b="1" dirty="0"/>
              <a:t>《</a:t>
            </a:r>
            <a:r>
              <a:rPr lang="zh-CN" altLang="en-US" sz="2000" b="1" dirty="0"/>
              <a:t>淮南子</a:t>
            </a:r>
            <a:r>
              <a:rPr lang="en-US" altLang="zh-CN" sz="2000" b="1" dirty="0"/>
              <a:t>·</a:t>
            </a:r>
            <a:r>
              <a:rPr lang="zh-CN" altLang="en-US" sz="2000" b="1" dirty="0"/>
              <a:t>谬称篇</a:t>
            </a:r>
            <a:r>
              <a:rPr lang="en-US" altLang="zh-CN" sz="2000" b="1" dirty="0"/>
              <a:t>》</a:t>
            </a:r>
          </a:p>
          <a:p>
            <a:pPr marL="0" indent="0">
              <a:buNone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齐奏宫中之乐，俳优侏儒戏于前。</a:t>
            </a:r>
            <a:r>
              <a:rPr lang="en-US" altLang="zh-CN" sz="2000" b="1" dirty="0"/>
              <a:t>《</a:t>
            </a:r>
            <a:r>
              <a:rPr lang="zh-CN" altLang="en-US" sz="2000" b="1" dirty="0"/>
              <a:t>孔子家语</a:t>
            </a:r>
            <a:r>
              <a:rPr lang="en-US" altLang="zh-CN" sz="2000" b="1" dirty="0"/>
              <a:t>·</a:t>
            </a:r>
            <a:r>
              <a:rPr lang="zh-CN" altLang="en-US" sz="2000" b="1" dirty="0"/>
              <a:t>相鲁</a:t>
            </a:r>
            <a:r>
              <a:rPr lang="en-US" altLang="zh-CN" sz="2000" b="1" dirty="0"/>
              <a:t>》</a:t>
            </a:r>
          </a:p>
          <a:p>
            <a:pPr marL="0" indent="0">
              <a:buNone/>
            </a:pPr>
            <a:r>
              <a:rPr lang="zh-CN" altLang="zh-CN" sz="2400" b="1" dirty="0"/>
              <a:t>《史记·滑稽列传》</a:t>
            </a:r>
            <a:endParaRPr lang="zh-CN" altLang="zh-CN" sz="2400" dirty="0"/>
          </a:p>
          <a:p>
            <a:pPr marL="0" indent="0">
              <a:buNone/>
            </a:pPr>
            <a:r>
              <a:rPr lang="zh-CN" altLang="zh-CN" sz="2400" b="1" dirty="0"/>
              <a:t>《汉书·霍光传》：“乐人击鼓歌吹，作俳倡。”</a:t>
            </a:r>
            <a:endParaRPr lang="en-US" altLang="zh-CN" sz="2400" b="1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8070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FF383-1AB5-46B8-921C-9B5800CB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83474CD-37EB-41C1-9874-8393CC04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9130" y="156051"/>
            <a:ext cx="4400550" cy="6600826"/>
          </a:xfrm>
        </p:spPr>
      </p:pic>
    </p:spTree>
    <p:extLst>
      <p:ext uri="{BB962C8B-B14F-4D97-AF65-F5344CB8AC3E}">
        <p14:creationId xmlns:p14="http://schemas.microsoft.com/office/powerpoint/2010/main" val="3555726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EBADC-23C1-4437-AAAE-3AADE2F4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sz="2800" dirty="0"/>
            </a:br>
            <a:br>
              <a:rPr lang="en-US" altLang="zh-CN" sz="2800" dirty="0"/>
            </a:br>
            <a:r>
              <a:rPr lang="zh-CN" altLang="en-US" b="1" dirty="0"/>
              <a:t>三国时期</a:t>
            </a:r>
            <a:endParaRPr lang="zh-CN" altLang="en-US" sz="28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E7A043-16CE-48F4-8053-1274BF37C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400" b="1" dirty="0"/>
              <a:t>《三国志·魏志》卷</a:t>
            </a:r>
            <a:r>
              <a:rPr lang="en-US" altLang="zh-CN" sz="2400" b="1" dirty="0"/>
              <a:t>21</a:t>
            </a:r>
            <a:r>
              <a:rPr lang="zh-CN" altLang="zh-CN" sz="2400" b="1" dirty="0"/>
              <a:t>裴注引《质别传》：</a:t>
            </a:r>
            <a:r>
              <a:rPr lang="zh-CN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“（吴）质黄初五年朝京师，诏上将军及特进以下皆会质所，大官给供具。酒酣，质欲尽欢，时上将军真性肥，中领将军朱铄性瘦，质召优使说肥瘦，真负贵，耻见戏。”</a:t>
            </a:r>
            <a:endParaRPr lang="zh-CN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zh-CN" sz="2400" b="1" dirty="0"/>
              <a:t>同卷裴注引《魏略》：</a:t>
            </a:r>
            <a:r>
              <a:rPr lang="zh-CN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“太祖遣淳（邯郸淳）旨植（曹植），植初得淳甚喜，延入坐，不先与谈。时天暑热，植因呼常从取水自澡讫，傅粉，遂科头拍袒，胡舞五椎锻，跳丸，击剑，诵俳优小说数千言讫，谓淳曰：‘邯郸生何如耶？’于是乃更衣帻，整仪容，与淳评说混元造化之端，品物区别之意。”</a:t>
            </a:r>
            <a:endParaRPr lang="zh-CN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8562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6C1D4-0271-47B7-A250-5F72542EF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b="1" dirty="0"/>
            </a:br>
            <a:r>
              <a:rPr lang="zh-CN" altLang="zh-CN" sz="3200" b="1" dirty="0"/>
              <a:t>隋朝：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B785FE-906E-4564-BE9A-10D310C94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73044"/>
            <a:ext cx="8915400" cy="4460846"/>
          </a:xfrm>
        </p:spPr>
        <p:txBody>
          <a:bodyPr>
            <a:normAutofit/>
          </a:bodyPr>
          <a:lstStyle/>
          <a:p>
            <a:r>
              <a:rPr lang="zh-CN" altLang="zh-CN" sz="2400" b="1" dirty="0"/>
              <a:t>《隋书》卷</a:t>
            </a:r>
            <a:r>
              <a:rPr lang="en-US" altLang="zh-CN" sz="2400" b="1" dirty="0"/>
              <a:t>58</a:t>
            </a:r>
            <a:r>
              <a:rPr lang="zh-CN" altLang="zh-CN" sz="2400" b="1" dirty="0"/>
              <a:t>《陆爽传》附“侯白”云：</a:t>
            </a:r>
            <a:r>
              <a:rPr lang="zh-CN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白字君素，好学有捷才，性滑稽，尤辩俊。举秀才，为儒林郎。通脱不恃威仪，好俳优杂说，人多爱狎之。所在之处，观者如市。</a:t>
            </a:r>
            <a:endParaRPr lang="zh-CN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zh-CN" sz="2400" b="1" dirty="0"/>
              <a:t>《太平广记》卷</a:t>
            </a:r>
            <a:r>
              <a:rPr lang="en-US" altLang="zh-CN" sz="2400" b="1" dirty="0"/>
              <a:t>248</a:t>
            </a:r>
            <a:r>
              <a:rPr lang="zh-CN" altLang="zh-CN" sz="2400" b="1" dirty="0"/>
              <a:t>引《启颜录》：</a:t>
            </a:r>
            <a:r>
              <a:rPr lang="zh-CN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白在散官，隶属杨素，爱其能剧谈，每上番日，即令谈戏弄，或从旦至晚始得归。才出省门，即逢素子玄感，乃云：“侯秀才可以玄感说一个好话。”白被留连不获已，乃云：“有一大虫，欲向野中觅肉，见一刺猬仰卧，谓是肉脔，欲衔之。忽被猬卷着鼻，惊走，不知休息，直至山中，困乏，不觉昏睡，刺猬乃放鼻而去。大虫忽起欢心，走至橡树下，低头见橡斗，乃侧身语云：‘旦来遭见贤尊，愿郎君且避道。’”</a:t>
            </a:r>
            <a:endParaRPr lang="zh-CN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886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2379D-1CFD-4DB9-BB89-411D82F20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b="1" dirty="0"/>
            </a:br>
            <a:r>
              <a:rPr lang="zh-CN" altLang="en-US" sz="3200" b="1" dirty="0"/>
              <a:t>唐朝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84312B-004A-49FE-B3F1-2DCD2F6D7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43959"/>
            <a:ext cx="8915400" cy="4713402"/>
          </a:xfrm>
        </p:spPr>
        <p:txBody>
          <a:bodyPr>
            <a:normAutofit lnSpcReduction="10000"/>
          </a:bodyPr>
          <a:lstStyle/>
          <a:p>
            <a:r>
              <a:rPr lang="zh-CN" altLang="zh-CN" sz="2400" b="1" dirty="0"/>
              <a:t>郭湜《高力士外传》：</a:t>
            </a:r>
            <a:r>
              <a:rPr lang="zh-CN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上元元年七月，太上皇（玄宗）移仗西内安置。每日上皇与高公亲看扫除庭院，芟除草木，或讲经论议，转变说话，虽不近文律，终冀悦圣情。 </a:t>
            </a:r>
            <a:endParaRPr lang="zh-CN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zh-CN" sz="2400" b="1" dirty="0"/>
              <a:t>段成式《酉阳杂俎》：</a:t>
            </a:r>
            <a:r>
              <a:rPr lang="zh-CN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“予太和末，因弟生日，观杂剧，有市人小说，呼‘扁鹊’为‘褊鹊’，字上声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zh-CN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zh-CN" sz="2400" b="1" dirty="0"/>
              <a:t>元稹《寄白乐天代书一百韵》：</a:t>
            </a:r>
            <a:r>
              <a:rPr lang="zh-CN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“翰墨题名尽，光阴听话移。”自注：“乐天每与余同游，常题名于屋壁。顾复本说‘一枝花’，自寅至巳。”</a:t>
            </a:r>
            <a:endParaRPr lang="zh-CN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zh-CN" sz="2400" b="1" dirty="0"/>
              <a:t>唐·赵璘《因话录》卷四：</a:t>
            </a:r>
            <a:r>
              <a:rPr lang="zh-CN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“有文淑僧者，公为聚众谭说，假托经纶。所言无非淫秽鄙亵之事。不逞之徒，转相鼓扇扶树。愚夫冶妇，乐闻其说，听者填咽寺舍。瞻礼崇奉，呼为和尚教坊。”</a:t>
            </a:r>
            <a:endParaRPr lang="zh-CN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9734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35396-6BAB-4C87-B31C-46E77175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二、</a:t>
            </a:r>
            <a:r>
              <a:rPr lang="zh-CN" altLang="zh-CN" b="1" dirty="0"/>
              <a:t>宋代“说话”的繁盛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A8398E-A366-4CE0-9BC2-E3CDBCAB3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60810"/>
            <a:ext cx="8915400" cy="4773080"/>
          </a:xfrm>
        </p:spPr>
        <p:txBody>
          <a:bodyPr/>
          <a:lstStyle/>
          <a:p>
            <a:r>
              <a:rPr lang="zh-CN" altLang="en-US" sz="2400" b="1" dirty="0"/>
              <a:t>说话繁荣的背景：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US" sz="2000" b="1" dirty="0"/>
              <a:t>      城市壮大</a:t>
            </a:r>
            <a:endParaRPr lang="en-US" altLang="zh-CN" sz="2000" b="1" dirty="0"/>
          </a:p>
          <a:p>
            <a:pPr marL="0" indent="0">
              <a:buNone/>
            </a:pPr>
            <a:r>
              <a:rPr lang="zh-CN" altLang="en-US" sz="2000" dirty="0"/>
              <a:t>北宋末年汴京户数达二十六万：</a:t>
            </a: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“置京新城外八厢。上以都门之外，居民颇多，旧例惟赤县尉主其事，至是特置厢吏，命京府通之。”</a:t>
            </a:r>
            <a:r>
              <a:rPr lang="zh-CN" altLang="en-US" dirty="0"/>
              <a:t>（李焘</a:t>
            </a:r>
            <a:r>
              <a:rPr lang="en-US" altLang="zh-CN" dirty="0"/>
              <a:t>《</a:t>
            </a:r>
            <a:r>
              <a:rPr lang="zh-CN" altLang="en-US" dirty="0"/>
              <a:t>续资治通鉴长编</a:t>
            </a:r>
            <a:r>
              <a:rPr lang="en-US" altLang="zh-CN" dirty="0"/>
              <a:t>》</a:t>
            </a:r>
            <a:r>
              <a:rPr lang="zh-CN" altLang="en-US" dirty="0"/>
              <a:t>卷十七）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北宋仁宗朝杭州：</a:t>
            </a:r>
            <a:r>
              <a:rPr lang="zh-CN" altLang="en-US" sz="2000" b="1" dirty="0"/>
              <a:t>“</a:t>
            </a: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东南形胜，三吴都会，钱塘自古繁华。烟柳画桥，风帘翠幕，参差十万人家。云树绕堤沙，怒涛卷霜雪，天堑无涯。市列珠玑，户盈罗绮，竞豪奢。</a:t>
            </a:r>
            <a:r>
              <a:rPr lang="zh-CN" altLang="en-US" sz="2000" b="1" dirty="0"/>
              <a:t>”</a:t>
            </a:r>
            <a:r>
              <a:rPr lang="zh-CN" altLang="en-US" dirty="0"/>
              <a:t>（柳永</a:t>
            </a:r>
            <a:r>
              <a:rPr lang="en-US" altLang="zh-CN" dirty="0"/>
              <a:t>《</a:t>
            </a:r>
            <a:r>
              <a:rPr lang="zh-CN" altLang="en-US" dirty="0"/>
              <a:t>望海潮</a:t>
            </a:r>
            <a:r>
              <a:rPr lang="en-US" altLang="zh-CN" dirty="0"/>
              <a:t>》</a:t>
            </a:r>
            <a:r>
              <a:rPr lang="zh-CN" altLang="en-US" dirty="0"/>
              <a:t>）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b="1" dirty="0"/>
              <a:t>南宋临安：</a:t>
            </a: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“大抵杭城是行都之处，万物所聚，诸行百市，自和宁门杈子外至观桥下，无一家不买卖者。”</a:t>
            </a:r>
            <a:r>
              <a:rPr lang="zh-CN" altLang="en-US" sz="1600" dirty="0"/>
              <a:t>（</a:t>
            </a:r>
            <a:r>
              <a:rPr lang="en-US" altLang="zh-CN" sz="1600" dirty="0"/>
              <a:t>《</a:t>
            </a:r>
            <a:r>
              <a:rPr lang="zh-CN" altLang="en-US" sz="1600" dirty="0"/>
              <a:t>梦梁录</a:t>
            </a:r>
            <a:r>
              <a:rPr lang="en-US" altLang="zh-CN" sz="1600" dirty="0"/>
              <a:t>》</a:t>
            </a:r>
            <a:r>
              <a:rPr lang="zh-CN" altLang="en-US" sz="1600" dirty="0"/>
              <a:t>卷十三）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b="1" dirty="0"/>
              <a:t>   </a:t>
            </a: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 “杭城之外，城南西东北各数十里，人烟生聚，民物阜蕃，市井坊陌，铺席骈盛，数日经行不尽，各可比外路一州郡，足见杭城繁盛矣。”</a:t>
            </a:r>
            <a:r>
              <a:rPr lang="zh-CN" altLang="en-US" sz="1600" dirty="0"/>
              <a:t>（</a:t>
            </a:r>
            <a:r>
              <a:rPr lang="en-US" altLang="zh-CN" sz="1600" dirty="0"/>
              <a:t>《</a:t>
            </a:r>
            <a:r>
              <a:rPr lang="zh-CN" altLang="en-US" sz="1600" dirty="0"/>
              <a:t>梦梁录</a:t>
            </a:r>
            <a:r>
              <a:rPr lang="en-US" altLang="zh-CN" sz="1600" dirty="0"/>
              <a:t>》</a:t>
            </a:r>
            <a:r>
              <a:rPr lang="zh-CN" altLang="en-US" sz="1600" dirty="0"/>
              <a:t>卷十九）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9634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E69DE-F2F1-1B4F-B91C-62C1AA4C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BC9F4-402F-1B45-996F-9C6F52FDB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商业繁荣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400" dirty="0"/>
              <a:t>“坊市制”的瓦解：</a:t>
            </a:r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“京师街衢，置鼓于小楼之上，以警昏晓。</a:t>
            </a:r>
            <a:r>
              <a:rPr kumimoji="1"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……</a:t>
            </a:r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二纪以来，不闻街鼓之声，金吾之职废矣。”</a:t>
            </a:r>
            <a:r>
              <a:rPr kumimoji="1" lang="zh-CN" altLang="en-US" dirty="0"/>
              <a:t>（宋敏求</a:t>
            </a:r>
            <a:r>
              <a:rPr kumimoji="1" lang="en-US" altLang="zh-CN" dirty="0"/>
              <a:t>《</a:t>
            </a:r>
            <a:r>
              <a:rPr kumimoji="1" lang="zh-CN" altLang="en-US" dirty="0"/>
              <a:t>春明退朝录</a:t>
            </a:r>
            <a:r>
              <a:rPr kumimoji="1" lang="en-US" altLang="zh-CN" dirty="0"/>
              <a:t>》</a:t>
            </a:r>
            <a:r>
              <a:rPr kumimoji="1" lang="zh-CN" altLang="en-US" dirty="0"/>
              <a:t>卷上）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400" dirty="0"/>
              <a:t>城市</a:t>
            </a:r>
            <a:r>
              <a:rPr kumimoji="1" lang="en-US" altLang="zh-CN" sz="2400" dirty="0"/>
              <a:t>——</a:t>
            </a:r>
            <a:r>
              <a:rPr kumimoji="1" lang="zh-CN" altLang="en-US" sz="2400" dirty="0"/>
              <a:t>市井：</a:t>
            </a:r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“凡有井水饮处，即歌柳词”。</a:t>
            </a:r>
            <a:endParaRPr kumimoji="1"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sz="2400" dirty="0"/>
              <a:t>市人</a:t>
            </a:r>
            <a:r>
              <a:rPr kumimoji="1" lang="en-US" altLang="zh-CN" sz="2400" dirty="0"/>
              <a:t>——</a:t>
            </a:r>
            <a:r>
              <a:rPr kumimoji="1" lang="zh-CN" altLang="en-US" sz="2400" dirty="0"/>
              <a:t>市民：</a:t>
            </a:r>
            <a:r>
              <a:rPr kumimoji="1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市人即商人，市民即城市居民，包括商人，服务业者，手工业者，胥吏、行伍、艺人、妓女、乞丐等。</a:t>
            </a:r>
            <a:endParaRPr kumimoji="1"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234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A3355D-A7C6-B647-B40E-BAD18BC0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b="1" dirty="0"/>
              <a:t>三、“说话”面面观</a:t>
            </a:r>
            <a:br>
              <a:rPr kumimoji="1" lang="en-US" altLang="zh-CN" b="1" dirty="0"/>
            </a:br>
            <a:r>
              <a:rPr kumimoji="1" lang="zh-CN" altLang="en-US" b="1" dirty="0"/>
              <a:t> </a:t>
            </a:r>
            <a:r>
              <a:rPr kumimoji="1" lang="zh-CN" altLang="en-US" sz="3100" b="1" dirty="0">
                <a:solidFill>
                  <a:srgbClr val="0070C0"/>
                </a:solidFill>
              </a:rPr>
              <a:t>“说话”的场地：瓦舍勾栏</a:t>
            </a:r>
            <a:r>
              <a:rPr kumimoji="1" lang="zh-CN" altLang="en-US" sz="2700" dirty="0">
                <a:solidFill>
                  <a:srgbClr val="0070C0"/>
                </a:solidFill>
              </a:rPr>
              <a:t>（寺院、茶楼、路岐，打野呵）</a:t>
            </a:r>
            <a:br>
              <a:rPr kumimoji="1" lang="en-US" altLang="zh-CN" sz="2700" dirty="0">
                <a:solidFill>
                  <a:srgbClr val="0070C0"/>
                </a:solidFill>
              </a:rPr>
            </a:b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4FEB27-0EEA-4B4B-A43C-100401474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1583" y="1905000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zh-CN" altLang="zh-CN" b="1" dirty="0"/>
              <a:t>《都城纪胜》：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“</a:t>
            </a:r>
            <a:r>
              <a:rPr lang="zh-CN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瓦者，野合易散之意。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”</a:t>
            </a:r>
          </a:p>
          <a:p>
            <a:pPr marL="0" indent="0">
              <a:buNone/>
            </a:pPr>
            <a:r>
              <a:rPr lang="zh-CN" altLang="zh-CN" b="1" dirty="0"/>
              <a:t>《梦粱录》：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“</a:t>
            </a:r>
            <a:r>
              <a:rPr lang="zh-CN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瓦舍者，谓其来时瓦合、去时瓦解之义，易聚易散也。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”</a:t>
            </a:r>
            <a:r>
              <a:rPr lang="zh-CN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28E236-6A61-F94A-94BB-3F366C327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025" y="2821079"/>
            <a:ext cx="6205924" cy="401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37262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947</TotalTime>
  <Words>1905</Words>
  <Application>Microsoft Office PowerPoint</Application>
  <PresentationFormat>宽屏</PresentationFormat>
  <Paragraphs>76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KaiTi</vt:lpstr>
      <vt:lpstr>楷体</vt:lpstr>
      <vt:lpstr>SimSun</vt:lpstr>
      <vt:lpstr>幼圆</vt:lpstr>
      <vt:lpstr>Arial</vt:lpstr>
      <vt:lpstr>Century Gothic</vt:lpstr>
      <vt:lpstr>Wingdings 3</vt:lpstr>
      <vt:lpstr>丝状</vt:lpstr>
      <vt:lpstr>南宋临安的“说话”</vt:lpstr>
      <vt:lpstr>一、“说话”溯源 </vt:lpstr>
      <vt:lpstr>  </vt:lpstr>
      <vt:lpstr>  三国时期</vt:lpstr>
      <vt:lpstr> 隋朝：</vt:lpstr>
      <vt:lpstr> 唐朝</vt:lpstr>
      <vt:lpstr>二、宋代“说话”的繁盛 </vt:lpstr>
      <vt:lpstr>  </vt:lpstr>
      <vt:lpstr>三、“说话”面面观  “说话”的场地：瓦舍勾栏（寺院、茶楼、路岐，打野呵） </vt:lpstr>
      <vt:lpstr>  </vt:lpstr>
      <vt:lpstr>PowerPoint 演示文稿</vt:lpstr>
      <vt:lpstr>“说话”的家数</vt:lpstr>
      <vt:lpstr>  </vt:lpstr>
      <vt:lpstr>  </vt:lpstr>
      <vt:lpstr>“说话”的程式</vt:lpstr>
      <vt:lpstr>“说话“的行会组织</vt:lpstr>
      <vt:lpstr>”说话“的艺术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宋元话本</dc:title>
  <dc:creator>楼含松</dc:creator>
  <cp:lastModifiedBy>楼含松</cp:lastModifiedBy>
  <cp:revision>25</cp:revision>
  <dcterms:created xsi:type="dcterms:W3CDTF">2020-10-26T08:46:46Z</dcterms:created>
  <dcterms:modified xsi:type="dcterms:W3CDTF">2020-11-11T06:42:20Z</dcterms:modified>
</cp:coreProperties>
</file>